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9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A889B31-A547-4B7B-A0A6-B45D5F3C40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F38ED51-FD04-4F4C-A735-75DD0F40DE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9338AB7-FB76-4AED-BD45-8C5BE68F9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04A2-70C5-443C-9887-55EBF16CE3BF}" type="datetimeFigureOut">
              <a:rPr lang="tr-TR" smtClean="0"/>
              <a:t>23.01.2023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C228DCA-C31E-45CF-8D96-3B6B29882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2D12043-3FB1-4DEF-B09C-EC069317E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94641-7399-4D84-A191-E1F7CF48C7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6372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915CC4D-8CCE-4861-BA6A-8F890E64B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1E9937D-EEED-4633-90FD-D09B076F99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42149A3-FD0C-41D0-AB69-ED1617846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04A2-70C5-443C-9887-55EBF16CE3BF}" type="datetimeFigureOut">
              <a:rPr lang="tr-TR" smtClean="0"/>
              <a:t>23.01.2023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B289BDE-8114-43AE-9FB5-412F25D9A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F468253-DBD2-43D3-8849-A824B3B1F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94641-7399-4D84-A191-E1F7CF48C7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9490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628FA08F-6A15-4EFF-BF8C-7D1535CE53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1058A98-C469-462B-ADA7-68D30F5ACD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A49BE38-3008-4FF4-8FF4-70761DF6A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04A2-70C5-443C-9887-55EBF16CE3BF}" type="datetimeFigureOut">
              <a:rPr lang="tr-TR" smtClean="0"/>
              <a:t>23.01.2023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975FFEB-C365-41B7-90CD-4206812A0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20E5248-B06C-4577-BE57-580AEFDED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94641-7399-4D84-A191-E1F7CF48C7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4558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BF01709-1CAC-439F-8C76-59C3A176F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5DA05C7-39CA-4F79-A1CC-37CAA7CE9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04C50B5-5A7E-4037-82A0-15F2A6BAC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04A2-70C5-443C-9887-55EBF16CE3BF}" type="datetimeFigureOut">
              <a:rPr lang="tr-TR" smtClean="0"/>
              <a:t>23.01.2023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160C73E-D5E9-4BA9-B2A4-2F3EEFE3C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1DDE464-8302-4FE7-A3B8-CF50AD6F5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94641-7399-4D84-A191-E1F7CF48C7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685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EC27A9A-B430-46CE-BA0C-56B20CD9D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859F5F4-870B-448B-AB97-EC5E7D96D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534B5DB-6299-460C-80DA-5F9B40A9D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04A2-70C5-443C-9887-55EBF16CE3BF}" type="datetimeFigureOut">
              <a:rPr lang="tr-TR" smtClean="0"/>
              <a:t>23.01.2023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8305BC9-2BFD-4961-9FE2-44BB7753E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69571F5-4930-4319-9722-D4D7D2B4E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94641-7399-4D84-A191-E1F7CF48C7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903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0DDF734-9595-434B-AEA2-F0A4145BF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246AC8B-C445-4D63-B1CF-AD4489DB48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833B783-6130-4E0E-9FC6-B4A91F6DFF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119B08D-2CF3-4AD2-90BC-3EF6089D7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04A2-70C5-443C-9887-55EBF16CE3BF}" type="datetimeFigureOut">
              <a:rPr lang="tr-TR" smtClean="0"/>
              <a:t>23.01.2023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1255599-3149-4F8D-ADB7-F3E5F0F33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23B75C6-13D1-4BC4-9D4A-FE11000BB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94641-7399-4D84-A191-E1F7CF48C7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333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D2DE3FE-C4C4-4EFB-B647-9D5A99621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4D2962B-68F2-4DD0-A5E7-05BE6ABA0E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DCC026F-B528-4B6A-93F3-1CEFFFDCD2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2C6CD44F-E95E-45A8-8FC9-CEB0EA33A7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213BA2BB-ECC5-49AE-9218-415DDB1ABB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BC53543B-30FA-490E-9F24-5F78D5706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04A2-70C5-443C-9887-55EBF16CE3BF}" type="datetimeFigureOut">
              <a:rPr lang="tr-TR" smtClean="0"/>
              <a:t>23.01.2023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250CB42F-3122-4FA7-93D1-55741E80D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3C44CDEE-A496-43D7-A549-8C93B9D44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94641-7399-4D84-A191-E1F7CF48C7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2303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C802626-114F-4B5A-BD08-957DB01BB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6DE10AA6-1244-40D7-B326-8FB480A12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04A2-70C5-443C-9887-55EBF16CE3BF}" type="datetimeFigureOut">
              <a:rPr lang="tr-TR" smtClean="0"/>
              <a:t>23.01.2023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C82EF9AC-D691-4001-895D-0A345E14E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A68F495-C8A9-4387-8CBE-56FCBB819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94641-7399-4D84-A191-E1F7CF48C7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3667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65C0912D-1716-4D06-BBBF-B09086E4E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04A2-70C5-443C-9887-55EBF16CE3BF}" type="datetimeFigureOut">
              <a:rPr lang="tr-TR" smtClean="0"/>
              <a:t>23.01.2023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8E6A0C2F-FA23-42C7-9ECB-6E36F1482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5895F20E-AF17-44B0-A9B6-6B366246E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94641-7399-4D84-A191-E1F7CF48C7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5069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740804A-07FF-4C94-9B2E-CAC9DE245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4D4E731-EF4F-48A0-BAB4-493762EEE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8B1D526-CA0E-42FC-9CC9-3B604EDEA0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B896D4E-F256-4C6F-96CF-007987EEB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04A2-70C5-443C-9887-55EBF16CE3BF}" type="datetimeFigureOut">
              <a:rPr lang="tr-TR" smtClean="0"/>
              <a:t>23.01.2023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76986E1-9EE1-4286-8C52-55E88EF08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EF0CD5C-C362-4EF6-BCC2-6781D0FD9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94641-7399-4D84-A191-E1F7CF48C7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571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04F1B24-93C3-4ACA-9605-EE04843D3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D4E9EDEE-F6B0-4A25-9D3E-E256811480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4835ACE-B5C3-4FF7-B5C0-96F56D719C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444F25F-093C-4DA4-B6EA-03666D7AE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04A2-70C5-443C-9887-55EBF16CE3BF}" type="datetimeFigureOut">
              <a:rPr lang="tr-TR" smtClean="0"/>
              <a:t>23.01.2023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C5F1173-6529-4688-8E74-EB722228B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BDB6FA9-4146-4B3B-AAFF-1637AFF26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94641-7399-4D84-A191-E1F7CF48C7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6675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027E77A5-3483-45A3-B73C-72740A3AC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826DDDE-22CA-47EF-A75B-1433A5FBB0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BAE16DF-4B4B-4467-8C19-76814FF7A6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804A2-70C5-443C-9887-55EBF16CE3BF}" type="datetimeFigureOut">
              <a:rPr lang="tr-TR" smtClean="0"/>
              <a:t>23.01.2023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036929B-A784-48C1-912A-096B1BD86E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87D1FC6-93D8-4EFA-8CC1-57679C6189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94641-7399-4D84-A191-E1F7CF48C73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7850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91504380-F7DE-8339-60E5-10FF4A0BC4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Başlık 1">
            <a:extLst>
              <a:ext uri="{FF2B5EF4-FFF2-40B4-BE49-F238E27FC236}">
                <a16:creationId xmlns:a16="http://schemas.microsoft.com/office/drawing/2014/main" id="{9A8910B0-23FB-48F6-AAE8-084779DB98C6}"/>
              </a:ext>
            </a:extLst>
          </p:cNvPr>
          <p:cNvSpPr txBox="1">
            <a:spLocks/>
          </p:cNvSpPr>
          <p:nvPr/>
        </p:nvSpPr>
        <p:spPr>
          <a:xfrm>
            <a:off x="1676400" y="127476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/>
              <a:t>TITTLE</a:t>
            </a:r>
          </a:p>
        </p:txBody>
      </p:sp>
      <p:sp>
        <p:nvSpPr>
          <p:cNvPr id="7" name="Alt Başlık 2">
            <a:extLst>
              <a:ext uri="{FF2B5EF4-FFF2-40B4-BE49-F238E27FC236}">
                <a16:creationId xmlns:a16="http://schemas.microsoft.com/office/drawing/2014/main" id="{2485E5CB-3697-4F32-AD9A-DAAEC5F305A2}"/>
              </a:ext>
            </a:extLst>
          </p:cNvPr>
          <p:cNvSpPr txBox="1">
            <a:spLocks/>
          </p:cNvSpPr>
          <p:nvPr/>
        </p:nvSpPr>
        <p:spPr>
          <a:xfrm>
            <a:off x="1676400" y="3754438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/>
              <a:t>WRİTERS</a:t>
            </a:r>
          </a:p>
        </p:txBody>
      </p:sp>
    </p:spTree>
    <p:extLst>
      <p:ext uri="{BB962C8B-B14F-4D97-AF65-F5344CB8AC3E}">
        <p14:creationId xmlns:p14="http://schemas.microsoft.com/office/powerpoint/2010/main" val="2396938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/>
          </p:cNvSpPr>
          <p:nvPr/>
        </p:nvSpPr>
        <p:spPr>
          <a:xfrm>
            <a:off x="2375884" y="32666"/>
            <a:ext cx="7456544" cy="889612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tr-TR" sz="2400" b="1" i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fr-CH" sz="2400" b="1" i="1" dirty="0" err="1">
                <a:solidFill>
                  <a:srgbClr val="FF0000"/>
                </a:solidFill>
              </a:rPr>
              <a:t>Conflict</a:t>
            </a:r>
            <a:r>
              <a:rPr lang="fr-CH" sz="2400" b="1" i="1" dirty="0">
                <a:solidFill>
                  <a:srgbClr val="FF0000"/>
                </a:solidFill>
              </a:rPr>
              <a:t> of </a:t>
            </a:r>
            <a:r>
              <a:rPr lang="fr-CH" sz="2400" b="1" i="1" dirty="0" err="1">
                <a:solidFill>
                  <a:srgbClr val="FF0000"/>
                </a:solidFill>
              </a:rPr>
              <a:t>interest</a:t>
            </a:r>
            <a:r>
              <a:rPr lang="fr-CH" sz="2400" b="1" i="1" dirty="0">
                <a:solidFill>
                  <a:srgbClr val="FF0000"/>
                </a:solidFill>
              </a:rPr>
              <a:t> </a:t>
            </a:r>
            <a:r>
              <a:rPr lang="fr-CH" sz="2400" b="1" i="1" dirty="0" err="1">
                <a:solidFill>
                  <a:srgbClr val="FF0000"/>
                </a:solidFill>
              </a:rPr>
              <a:t>disclosure</a:t>
            </a:r>
            <a:endParaRPr lang="fr-CH" sz="2400" b="1" i="1" dirty="0">
              <a:solidFill>
                <a:srgbClr val="FF0000"/>
              </a:solidFill>
            </a:endParaRPr>
          </a:p>
        </p:txBody>
      </p:sp>
      <p:sp>
        <p:nvSpPr>
          <p:cNvPr id="5" name="Subtitle 1"/>
          <p:cNvSpPr>
            <a:spLocks noGrp="1"/>
          </p:cNvSpPr>
          <p:nvPr>
            <p:ph type="subTitle" idx="1"/>
          </p:nvPr>
        </p:nvSpPr>
        <p:spPr>
          <a:xfrm>
            <a:off x="1981201" y="922278"/>
            <a:ext cx="8229599" cy="4422232"/>
          </a:xfrm>
          <a:ln>
            <a:noFill/>
            <a:miter lim="800000"/>
            <a:headEnd/>
            <a:tailEnd/>
          </a:ln>
        </p:spPr>
        <p:txBody>
          <a:bodyPr/>
          <a:lstStyle/>
          <a:p>
            <a:pPr marL="214313" indent="-214313" algn="l">
              <a:buFont typeface="Wingdings" panose="05000000000000000000" pitchFamily="2" charset="2"/>
              <a:buChar char="q"/>
            </a:pPr>
            <a:r>
              <a:rPr lang="en-US" altLang="fr-FR" sz="1000" i="1" dirty="0">
                <a:solidFill>
                  <a:srgbClr val="FF0000"/>
                </a:solidFill>
                <a:latin typeface="Arial" panose="020B0604020202020204" pitchFamily="34" charset="0"/>
                <a:ea typeface="Arial Bold"/>
              </a:rPr>
              <a:t>I have </a:t>
            </a:r>
            <a:r>
              <a:rPr lang="en-US" altLang="fr-FR" sz="1000" b="1" i="1" dirty="0">
                <a:solidFill>
                  <a:srgbClr val="FF0000"/>
                </a:solidFill>
                <a:latin typeface="Arial" panose="020B0604020202020204" pitchFamily="34" charset="0"/>
                <a:ea typeface="Arial Bold"/>
              </a:rPr>
              <a:t>no</a:t>
            </a:r>
            <a:r>
              <a:rPr lang="en-US" altLang="fr-FR" sz="1000" i="1" dirty="0">
                <a:solidFill>
                  <a:srgbClr val="FF0000"/>
                </a:solidFill>
                <a:latin typeface="Arial" panose="020B0604020202020204" pitchFamily="34" charset="0"/>
                <a:ea typeface="Arial Bold"/>
              </a:rPr>
              <a:t>, real or perceived, direct or indirect conflicts of interest that relate to this presentation.</a:t>
            </a:r>
          </a:p>
          <a:p>
            <a:pPr marL="214313" indent="-214313" algn="l">
              <a:buFont typeface="Wingdings" panose="05000000000000000000" pitchFamily="2" charset="2"/>
              <a:buChar char="q"/>
            </a:pPr>
            <a:r>
              <a:rPr lang="en-US" altLang="fr-FR" sz="1000" i="1" dirty="0">
                <a:solidFill>
                  <a:srgbClr val="FF0000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</a:rPr>
              <a:t>I have the following, real or perceived direct or indirect conflicts of interest that relate to this presentation:</a:t>
            </a:r>
          </a:p>
          <a:p>
            <a:pPr marL="214313" indent="-214313" algn="l">
              <a:buFont typeface="Wingdings" panose="05000000000000000000" pitchFamily="2" charset="2"/>
              <a:buChar char="q"/>
            </a:pPr>
            <a:endParaRPr lang="fr-CH" altLang="fr-FR" sz="135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261297"/>
              </p:ext>
            </p:extLst>
          </p:nvPr>
        </p:nvGraphicFramePr>
        <p:xfrm>
          <a:off x="2254132" y="1957240"/>
          <a:ext cx="7456544" cy="3300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15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50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6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H" sz="8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800" i="1" dirty="0">
                          <a:solidFill>
                            <a:schemeClr val="tx1"/>
                          </a:solidFill>
                        </a:rPr>
                        <a:t>Affiliation / </a:t>
                      </a:r>
                      <a:r>
                        <a:rPr lang="fr-CH" sz="800" i="1" dirty="0" err="1">
                          <a:solidFill>
                            <a:schemeClr val="tx1"/>
                          </a:solidFill>
                        </a:rPr>
                        <a:t>financial</a:t>
                      </a:r>
                      <a:r>
                        <a:rPr lang="fr-CH" sz="800" i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CH" sz="800" i="1" baseline="0" dirty="0" err="1">
                          <a:solidFill>
                            <a:schemeClr val="tx1"/>
                          </a:solidFill>
                        </a:rPr>
                        <a:t>interest</a:t>
                      </a:r>
                      <a:endParaRPr lang="fr-CH" sz="800" i="1" baseline="0" dirty="0">
                        <a:solidFill>
                          <a:schemeClr val="tx1"/>
                        </a:solidFill>
                      </a:endParaRPr>
                    </a:p>
                    <a:p>
                      <a:endParaRPr lang="fr-CH" sz="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H" sz="11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CH" sz="1100" i="1" dirty="0">
                          <a:solidFill>
                            <a:schemeClr val="tx1"/>
                          </a:solidFill>
                        </a:rPr>
                        <a:t>Nature</a:t>
                      </a:r>
                      <a:r>
                        <a:rPr lang="fr-CH" sz="1100" i="1" baseline="0" dirty="0">
                          <a:solidFill>
                            <a:schemeClr val="tx1"/>
                          </a:solidFill>
                        </a:rPr>
                        <a:t> of </a:t>
                      </a:r>
                      <a:r>
                        <a:rPr lang="fr-CH" sz="1100" i="1" baseline="0" dirty="0" err="1">
                          <a:solidFill>
                            <a:schemeClr val="tx1"/>
                          </a:solidFill>
                        </a:rPr>
                        <a:t>conflict</a:t>
                      </a:r>
                      <a:r>
                        <a:rPr lang="fr-CH" sz="1100" i="1" baseline="0" dirty="0">
                          <a:solidFill>
                            <a:schemeClr val="tx1"/>
                          </a:solidFill>
                        </a:rPr>
                        <a:t> / c</a:t>
                      </a:r>
                      <a:r>
                        <a:rPr lang="fr-CH" sz="1100" i="1" dirty="0">
                          <a:solidFill>
                            <a:schemeClr val="tx1"/>
                          </a:solidFill>
                        </a:rPr>
                        <a:t>ommercial </a:t>
                      </a:r>
                      <a:r>
                        <a:rPr lang="fr-CH" sz="1100" i="1" dirty="0" err="1">
                          <a:solidFill>
                            <a:schemeClr val="tx1"/>
                          </a:solidFill>
                        </a:rPr>
                        <a:t>company</a:t>
                      </a:r>
                      <a:r>
                        <a:rPr lang="fr-CH" sz="1100" i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CH" sz="1100" i="1" dirty="0" err="1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fr-CH" sz="1100" i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7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8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800" i="1" dirty="0">
                          <a:solidFill>
                            <a:schemeClr val="tx1"/>
                          </a:solidFill>
                        </a:rPr>
                        <a:t>Tobacco-</a:t>
                      </a:r>
                      <a:r>
                        <a:rPr lang="fr-CH" sz="800" i="1" dirty="0" err="1">
                          <a:solidFill>
                            <a:schemeClr val="tx1"/>
                          </a:solidFill>
                        </a:rPr>
                        <a:t>industry</a:t>
                      </a:r>
                      <a:r>
                        <a:rPr lang="fr-CH" sz="800" i="1" dirty="0">
                          <a:solidFill>
                            <a:schemeClr val="tx1"/>
                          </a:solidFill>
                        </a:rPr>
                        <a:t> and </a:t>
                      </a:r>
                      <a:r>
                        <a:rPr lang="fr-CH" sz="800" i="1" dirty="0" err="1">
                          <a:solidFill>
                            <a:schemeClr val="tx1"/>
                          </a:solidFill>
                        </a:rPr>
                        <a:t>tobacco</a:t>
                      </a:r>
                      <a:r>
                        <a:rPr lang="fr-CH" sz="800" i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CH" sz="800" i="1" baseline="0" dirty="0" err="1">
                          <a:solidFill>
                            <a:schemeClr val="tx1"/>
                          </a:solidFill>
                        </a:rPr>
                        <a:t>corporate</a:t>
                      </a:r>
                      <a:r>
                        <a:rPr lang="fr-CH" sz="800" i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CH" sz="800" i="1" baseline="0" dirty="0" err="1">
                          <a:solidFill>
                            <a:schemeClr val="tx1"/>
                          </a:solidFill>
                        </a:rPr>
                        <a:t>affiliate</a:t>
                      </a:r>
                      <a:r>
                        <a:rPr lang="fr-CH" sz="800" i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CH" sz="800" i="1" dirty="0" err="1">
                          <a:solidFill>
                            <a:schemeClr val="tx1"/>
                          </a:solidFill>
                        </a:rPr>
                        <a:t>related</a:t>
                      </a:r>
                      <a:r>
                        <a:rPr lang="fr-CH" sz="800" i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CH" sz="800" i="1" dirty="0" err="1">
                          <a:solidFill>
                            <a:schemeClr val="tx1"/>
                          </a:solidFill>
                        </a:rPr>
                        <a:t>conflict</a:t>
                      </a:r>
                      <a:r>
                        <a:rPr lang="fr-CH" sz="800" i="1" dirty="0">
                          <a:solidFill>
                            <a:schemeClr val="tx1"/>
                          </a:solidFill>
                        </a:rPr>
                        <a:t> of </a:t>
                      </a:r>
                      <a:r>
                        <a:rPr lang="fr-CH" sz="800" i="1" dirty="0" err="1">
                          <a:solidFill>
                            <a:schemeClr val="tx1"/>
                          </a:solidFill>
                        </a:rPr>
                        <a:t>interest</a:t>
                      </a:r>
                      <a:endParaRPr lang="fr-CH" sz="800" i="1" dirty="0">
                        <a:solidFill>
                          <a:schemeClr val="tx1"/>
                        </a:solidFill>
                      </a:endParaRPr>
                    </a:p>
                    <a:p>
                      <a:endParaRPr lang="fr-CH" sz="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CH" sz="11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2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H" sz="8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800" i="1" dirty="0">
                          <a:solidFill>
                            <a:schemeClr val="tx1"/>
                          </a:solidFill>
                        </a:rPr>
                        <a:t>Grants/</a:t>
                      </a:r>
                      <a:r>
                        <a:rPr lang="fr-CH" sz="800" i="1" dirty="0" err="1">
                          <a:solidFill>
                            <a:schemeClr val="tx1"/>
                          </a:solidFill>
                        </a:rPr>
                        <a:t>research</a:t>
                      </a:r>
                      <a:r>
                        <a:rPr lang="fr-CH" sz="800" i="1" baseline="0" dirty="0">
                          <a:solidFill>
                            <a:schemeClr val="tx1"/>
                          </a:solidFill>
                        </a:rPr>
                        <a:t> support (to </a:t>
                      </a:r>
                      <a:r>
                        <a:rPr lang="fr-CH" sz="800" i="1" baseline="0" dirty="0" err="1">
                          <a:solidFill>
                            <a:schemeClr val="tx1"/>
                          </a:solidFill>
                        </a:rPr>
                        <a:t>myself</a:t>
                      </a:r>
                      <a:r>
                        <a:rPr lang="fr-CH" sz="800" i="1" baseline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fr-CH" sz="800" i="1" baseline="0" dirty="0" err="1">
                          <a:solidFill>
                            <a:schemeClr val="tx1"/>
                          </a:solidFill>
                        </a:rPr>
                        <a:t>my</a:t>
                      </a:r>
                      <a:r>
                        <a:rPr lang="fr-CH" sz="800" i="1" baseline="0" dirty="0">
                          <a:solidFill>
                            <a:schemeClr val="tx1"/>
                          </a:solidFill>
                        </a:rPr>
                        <a:t> institution or </a:t>
                      </a:r>
                      <a:r>
                        <a:rPr lang="fr-CH" sz="800" i="1" baseline="0" dirty="0" err="1">
                          <a:solidFill>
                            <a:schemeClr val="tx1"/>
                          </a:solidFill>
                        </a:rPr>
                        <a:t>department</a:t>
                      </a:r>
                      <a:r>
                        <a:rPr lang="fr-CH" sz="800" i="1" baseline="0" dirty="0">
                          <a:solidFill>
                            <a:schemeClr val="tx1"/>
                          </a:solidFill>
                        </a:rPr>
                        <a:t>):</a:t>
                      </a:r>
                    </a:p>
                    <a:p>
                      <a:endParaRPr lang="fr-CH" sz="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CH" sz="11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2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H" sz="8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800" i="1" dirty="0" err="1">
                          <a:solidFill>
                            <a:schemeClr val="tx1"/>
                          </a:solidFill>
                        </a:rPr>
                        <a:t>Honoraria</a:t>
                      </a:r>
                      <a:r>
                        <a:rPr lang="fr-CH" sz="800" i="1" baseline="0" dirty="0">
                          <a:solidFill>
                            <a:schemeClr val="tx1"/>
                          </a:solidFill>
                        </a:rPr>
                        <a:t> or consultation </a:t>
                      </a:r>
                      <a:r>
                        <a:rPr lang="fr-CH" sz="800" i="1" baseline="0" dirty="0" err="1">
                          <a:solidFill>
                            <a:schemeClr val="tx1"/>
                          </a:solidFill>
                        </a:rPr>
                        <a:t>fees</a:t>
                      </a:r>
                      <a:r>
                        <a:rPr lang="fr-CH" sz="800" i="1" baseline="0" dirty="0">
                          <a:solidFill>
                            <a:schemeClr val="tx1"/>
                          </a:solidFill>
                        </a:rPr>
                        <a:t>:</a:t>
                      </a:r>
                    </a:p>
                    <a:p>
                      <a:endParaRPr lang="fr-CH" sz="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CH" sz="11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H" sz="800" i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800" i="1" dirty="0">
                          <a:solidFill>
                            <a:schemeClr val="tx1"/>
                          </a:solidFill>
                        </a:rPr>
                        <a:t>Participation</a:t>
                      </a:r>
                      <a:r>
                        <a:rPr lang="fr-CH" sz="800" i="1" baseline="0" dirty="0">
                          <a:solidFill>
                            <a:schemeClr val="tx1"/>
                          </a:solidFill>
                        </a:rPr>
                        <a:t> in a </a:t>
                      </a:r>
                      <a:r>
                        <a:rPr lang="fr-CH" sz="800" i="1" baseline="0" dirty="0" err="1">
                          <a:solidFill>
                            <a:schemeClr val="tx1"/>
                          </a:solidFill>
                        </a:rPr>
                        <a:t>company</a:t>
                      </a:r>
                      <a:r>
                        <a:rPr lang="fr-CH" sz="800" i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CH" sz="800" i="1" baseline="0" dirty="0" err="1">
                          <a:solidFill>
                            <a:schemeClr val="tx1"/>
                          </a:solidFill>
                        </a:rPr>
                        <a:t>sponsored</a:t>
                      </a:r>
                      <a:r>
                        <a:rPr lang="fr-CH" sz="800" i="1" baseline="0" dirty="0">
                          <a:solidFill>
                            <a:schemeClr val="tx1"/>
                          </a:solidFill>
                        </a:rPr>
                        <a:t> bureau: </a:t>
                      </a:r>
                    </a:p>
                    <a:p>
                      <a:endParaRPr lang="fr-CH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CH" sz="11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348">
                <a:tc>
                  <a:txBody>
                    <a:bodyPr/>
                    <a:lstStyle/>
                    <a:p>
                      <a:endParaRPr lang="fr-CH" sz="8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CH" sz="800" i="1" dirty="0">
                          <a:solidFill>
                            <a:schemeClr val="tx1"/>
                          </a:solidFill>
                        </a:rPr>
                        <a:t>Stock</a:t>
                      </a:r>
                      <a:r>
                        <a:rPr lang="fr-CH" sz="800" i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CH" sz="800" i="1" baseline="0" dirty="0" err="1">
                          <a:solidFill>
                            <a:schemeClr val="tx1"/>
                          </a:solidFill>
                        </a:rPr>
                        <a:t>shareholder</a:t>
                      </a:r>
                      <a:r>
                        <a:rPr lang="fr-CH" sz="800" i="1" baseline="0" dirty="0">
                          <a:solidFill>
                            <a:schemeClr val="tx1"/>
                          </a:solidFill>
                        </a:rPr>
                        <a:t>:</a:t>
                      </a:r>
                      <a:endParaRPr lang="fr-CH" sz="800" i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CH" sz="11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05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H" sz="8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800" dirty="0" err="1">
                          <a:solidFill>
                            <a:schemeClr val="tx1"/>
                          </a:solidFill>
                        </a:rPr>
                        <a:t>Spouse</a:t>
                      </a:r>
                      <a:r>
                        <a:rPr lang="fr-CH" sz="8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fr-CH" sz="800" dirty="0" err="1">
                          <a:solidFill>
                            <a:schemeClr val="tx1"/>
                          </a:solidFill>
                        </a:rPr>
                        <a:t>partner</a:t>
                      </a:r>
                      <a:r>
                        <a:rPr lang="fr-CH" sz="800" dirty="0">
                          <a:solidFill>
                            <a:schemeClr val="tx1"/>
                          </a:solidFill>
                        </a:rPr>
                        <a:t> – </a:t>
                      </a:r>
                      <a:r>
                        <a:rPr lang="fr-CH" sz="800" dirty="0" err="1">
                          <a:solidFill>
                            <a:schemeClr val="tx1"/>
                          </a:solidFill>
                        </a:rPr>
                        <a:t>conflict</a:t>
                      </a:r>
                      <a:r>
                        <a:rPr lang="fr-CH" sz="800" dirty="0">
                          <a:solidFill>
                            <a:schemeClr val="tx1"/>
                          </a:solidFill>
                        </a:rPr>
                        <a:t> of</a:t>
                      </a:r>
                      <a:r>
                        <a:rPr lang="fr-CH" sz="8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CH" sz="800" baseline="0" dirty="0" err="1">
                          <a:solidFill>
                            <a:schemeClr val="tx1"/>
                          </a:solidFill>
                        </a:rPr>
                        <a:t>interest</a:t>
                      </a:r>
                      <a:r>
                        <a:rPr lang="fr-CH" sz="800" baseline="0" dirty="0">
                          <a:solidFill>
                            <a:schemeClr val="tx1"/>
                          </a:solidFill>
                        </a:rPr>
                        <a:t> (as </a:t>
                      </a:r>
                      <a:r>
                        <a:rPr lang="fr-CH" sz="800" baseline="0" dirty="0" err="1">
                          <a:solidFill>
                            <a:schemeClr val="tx1"/>
                          </a:solidFill>
                        </a:rPr>
                        <a:t>above</a:t>
                      </a:r>
                      <a:r>
                        <a:rPr lang="fr-CH" sz="800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fr-CH" sz="800" dirty="0">
                          <a:solidFill>
                            <a:schemeClr val="tx1"/>
                          </a:solidFill>
                        </a:rPr>
                        <a:t>:</a:t>
                      </a:r>
                    </a:p>
                    <a:p>
                      <a:endParaRPr lang="fr-CH" sz="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CH" sz="11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348">
                <a:tc>
                  <a:txBody>
                    <a:bodyPr/>
                    <a:lstStyle/>
                    <a:p>
                      <a:endParaRPr lang="fr-CH" sz="8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fr-CH" sz="800" i="1" dirty="0" err="1">
                          <a:solidFill>
                            <a:schemeClr val="tx1"/>
                          </a:solidFill>
                        </a:rPr>
                        <a:t>Other</a:t>
                      </a:r>
                      <a:r>
                        <a:rPr lang="fr-CH" sz="800" i="1" dirty="0">
                          <a:solidFill>
                            <a:schemeClr val="tx1"/>
                          </a:solidFill>
                        </a:rPr>
                        <a:t> support or </a:t>
                      </a:r>
                      <a:r>
                        <a:rPr lang="fr-CH" sz="800" i="1" dirty="0" err="1">
                          <a:solidFill>
                            <a:schemeClr val="tx1"/>
                          </a:solidFill>
                        </a:rPr>
                        <a:t>other</a:t>
                      </a:r>
                      <a:r>
                        <a:rPr lang="fr-CH" sz="800" i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CH" sz="800" i="1" baseline="0" dirty="0" err="1">
                          <a:solidFill>
                            <a:schemeClr val="tx1"/>
                          </a:solidFill>
                        </a:rPr>
                        <a:t>potential</a:t>
                      </a:r>
                      <a:r>
                        <a:rPr lang="fr-CH" sz="800" i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CH" sz="800" i="1" dirty="0" err="1">
                          <a:solidFill>
                            <a:schemeClr val="tx1"/>
                          </a:solidFill>
                        </a:rPr>
                        <a:t>conflict</a:t>
                      </a:r>
                      <a:r>
                        <a:rPr lang="fr-CH" sz="800" i="1" dirty="0">
                          <a:solidFill>
                            <a:schemeClr val="tx1"/>
                          </a:solidFill>
                        </a:rPr>
                        <a:t> of </a:t>
                      </a:r>
                      <a:r>
                        <a:rPr lang="fr-CH" sz="800" i="1" dirty="0" err="1">
                          <a:solidFill>
                            <a:schemeClr val="tx1"/>
                          </a:solidFill>
                        </a:rPr>
                        <a:t>interest</a:t>
                      </a:r>
                      <a:r>
                        <a:rPr lang="fr-CH" sz="800" i="1" dirty="0">
                          <a:solidFill>
                            <a:schemeClr val="tx1"/>
                          </a:solidFill>
                        </a:rPr>
                        <a:t>: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CH" sz="11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35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Resim 15">
            <a:extLst>
              <a:ext uri="{FF2B5EF4-FFF2-40B4-BE49-F238E27FC236}">
                <a16:creationId xmlns:a16="http://schemas.microsoft.com/office/drawing/2014/main" id="{ECE71769-B60D-EBD7-273D-4EDA45CCDA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42681123-25E1-4912-90DD-036782CC4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79031"/>
            <a:ext cx="10515600" cy="1325563"/>
          </a:xfrm>
        </p:spPr>
        <p:txBody>
          <a:bodyPr/>
          <a:lstStyle/>
          <a:p>
            <a:r>
              <a:rPr lang="tr-TR" b="0" i="0" dirty="0">
                <a:solidFill>
                  <a:srgbClr val="212529"/>
                </a:solidFill>
                <a:effectLst/>
                <a:latin typeface="system-ui"/>
              </a:rPr>
              <a:t>INTRODUCTION AND OBJECTIVE</a:t>
            </a:r>
            <a:endParaRPr lang="tr-TR" dirty="0"/>
          </a:p>
        </p:txBody>
      </p:sp>
      <p:sp>
        <p:nvSpPr>
          <p:cNvPr id="15" name="İçerik Yer Tutucusu 14">
            <a:extLst>
              <a:ext uri="{FF2B5EF4-FFF2-40B4-BE49-F238E27FC236}">
                <a16:creationId xmlns:a16="http://schemas.microsoft.com/office/drawing/2014/main" id="{E72A82C2-7FBD-DC6D-EA70-F8EDD3FFD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84411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>
            <a:extLst>
              <a:ext uri="{FF2B5EF4-FFF2-40B4-BE49-F238E27FC236}">
                <a16:creationId xmlns:a16="http://schemas.microsoft.com/office/drawing/2014/main" id="{60C9D0AD-968D-7B69-7BE0-3D7D5BDE5E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8070C177-F8BD-453B-BCB7-D0C34CFDA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45780"/>
            <a:ext cx="10515600" cy="1325563"/>
          </a:xfrm>
        </p:spPr>
        <p:txBody>
          <a:bodyPr/>
          <a:lstStyle/>
          <a:p>
            <a:r>
              <a:rPr lang="tr-TR" b="0" i="0" dirty="0">
                <a:solidFill>
                  <a:srgbClr val="212529"/>
                </a:solidFill>
                <a:effectLst/>
                <a:latin typeface="system-ui"/>
              </a:rPr>
              <a:t>METHODS</a:t>
            </a:r>
            <a:endParaRPr lang="tr-TR" dirty="0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E3E8D71-F42E-ECD6-4432-47BABB0F3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7271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>
            <a:extLst>
              <a:ext uri="{FF2B5EF4-FFF2-40B4-BE49-F238E27FC236}">
                <a16:creationId xmlns:a16="http://schemas.microsoft.com/office/drawing/2014/main" id="{62AB8BF7-EDF2-6388-06EF-3884431F1E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80CA7072-44D9-4FFB-ADE7-FF3ADBD46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37467"/>
            <a:ext cx="10515600" cy="1325563"/>
          </a:xfrm>
        </p:spPr>
        <p:txBody>
          <a:bodyPr/>
          <a:lstStyle/>
          <a:p>
            <a:r>
              <a:rPr lang="tr-TR" dirty="0">
                <a:solidFill>
                  <a:srgbClr val="212529"/>
                </a:solidFill>
                <a:latin typeface="system-ui"/>
              </a:rPr>
              <a:t>RESULTS</a:t>
            </a:r>
            <a:endParaRPr lang="tr-TR" dirty="0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8E958F4-C667-DF17-3223-B5E59A44C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0695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>
            <a:extLst>
              <a:ext uri="{FF2B5EF4-FFF2-40B4-BE49-F238E27FC236}">
                <a16:creationId xmlns:a16="http://schemas.microsoft.com/office/drawing/2014/main" id="{8943DCAC-AC81-220E-2ED1-8DD8AD6666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54C62422-C7C2-4BF8-97C0-F59A9AD02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79031"/>
            <a:ext cx="10515600" cy="1325563"/>
          </a:xfrm>
        </p:spPr>
        <p:txBody>
          <a:bodyPr/>
          <a:lstStyle/>
          <a:p>
            <a:r>
              <a:rPr lang="tr-TR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DISCUSSION</a:t>
            </a:r>
            <a:endParaRPr lang="tr-TR" dirty="0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D74F37B-E1EE-DE70-A2A4-B8CF56569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68111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121</Words>
  <Application>Microsoft Office PowerPoint</Application>
  <PresentationFormat>Geniş ekran</PresentationFormat>
  <Paragraphs>28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3" baseType="lpstr">
      <vt:lpstr>arial</vt:lpstr>
      <vt:lpstr>arial</vt:lpstr>
      <vt:lpstr>Calibri</vt:lpstr>
      <vt:lpstr>Calibri Light</vt:lpstr>
      <vt:lpstr>system-ui</vt:lpstr>
      <vt:lpstr>Wingdings</vt:lpstr>
      <vt:lpstr>Office Teması</vt:lpstr>
      <vt:lpstr>PowerPoint Sunusu</vt:lpstr>
      <vt:lpstr>PowerPoint Sunusu</vt:lpstr>
      <vt:lpstr>INTRODUCTION AND OBJECTIVE</vt:lpstr>
      <vt:lpstr>METHODS</vt:lpstr>
      <vt:lpstr>RESULTS</vt:lpstr>
      <vt:lpstr>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İnci Karabağ</cp:lastModifiedBy>
  <cp:revision>6</cp:revision>
  <dcterms:created xsi:type="dcterms:W3CDTF">2022-04-26T11:52:58Z</dcterms:created>
  <dcterms:modified xsi:type="dcterms:W3CDTF">2023-01-23T09:29:30Z</dcterms:modified>
</cp:coreProperties>
</file>